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6"/>
  </p:notesMasterIdLst>
  <p:sldIdLst>
    <p:sldId id="256" r:id="rId2"/>
    <p:sldId id="299" r:id="rId3"/>
    <p:sldId id="378" r:id="rId4"/>
    <p:sldId id="379" r:id="rId5"/>
    <p:sldId id="380" r:id="rId6"/>
    <p:sldId id="381" r:id="rId7"/>
    <p:sldId id="382" r:id="rId8"/>
    <p:sldId id="383" r:id="rId9"/>
    <p:sldId id="407" r:id="rId10"/>
    <p:sldId id="406" r:id="rId11"/>
    <p:sldId id="288" r:id="rId12"/>
    <p:sldId id="355" r:id="rId13"/>
    <p:sldId id="266" r:id="rId14"/>
    <p:sldId id="398" r:id="rId15"/>
    <p:sldId id="385" r:id="rId16"/>
    <p:sldId id="386" r:id="rId17"/>
    <p:sldId id="387" r:id="rId18"/>
    <p:sldId id="396" r:id="rId19"/>
    <p:sldId id="397" r:id="rId20"/>
    <p:sldId id="404" r:id="rId21"/>
    <p:sldId id="405" r:id="rId22"/>
    <p:sldId id="291" r:id="rId23"/>
    <p:sldId id="354" r:id="rId24"/>
    <p:sldId id="305" r:id="rId25"/>
    <p:sldId id="390" r:id="rId26"/>
    <p:sldId id="391" r:id="rId27"/>
    <p:sldId id="392" r:id="rId28"/>
    <p:sldId id="393" r:id="rId29"/>
    <p:sldId id="394" r:id="rId30"/>
    <p:sldId id="395" r:id="rId31"/>
    <p:sldId id="408" r:id="rId32"/>
    <p:sldId id="403" r:id="rId33"/>
    <p:sldId id="316" r:id="rId34"/>
    <p:sldId id="35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№8</c:v>
                </c:pt>
                <c:pt idx="1">
                  <c:v>СОШ №3</c:v>
                </c:pt>
                <c:pt idx="2">
                  <c:v>СОШ №6</c:v>
                </c:pt>
                <c:pt idx="3">
                  <c:v>Лицей №12</c:v>
                </c:pt>
                <c:pt idx="4">
                  <c:v>СОШ №2</c:v>
                </c:pt>
                <c:pt idx="5">
                  <c:v>СОШ №10</c:v>
                </c:pt>
                <c:pt idx="6">
                  <c:v>СОШ №7</c:v>
                </c:pt>
                <c:pt idx="7">
                  <c:v>СОШ №13</c:v>
                </c:pt>
                <c:pt idx="8">
                  <c:v>Гимназия №11</c:v>
                </c:pt>
                <c:pt idx="9">
                  <c:v>СОШ №5</c:v>
                </c:pt>
                <c:pt idx="10">
                  <c:v>СОШ №4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0.97</c:v>
                </c:pt>
                <c:pt idx="11">
                  <c:v>0.94000000000000061</c:v>
                </c:pt>
              </c:numCache>
            </c:numRef>
          </c:val>
        </c:ser>
        <c:axId val="65714816"/>
        <c:axId val="65720704"/>
      </c:barChart>
      <c:catAx>
        <c:axId val="65714816"/>
        <c:scaling>
          <c:orientation val="minMax"/>
        </c:scaling>
        <c:axPos val="b"/>
        <c:tickLblPos val="nextTo"/>
        <c:crossAx val="65720704"/>
        <c:crosses val="autoZero"/>
        <c:auto val="1"/>
        <c:lblAlgn val="ctr"/>
        <c:lblOffset val="100"/>
      </c:catAx>
      <c:valAx>
        <c:axId val="6572070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57148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557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Каркалинская ООШ</c:v>
                </c:pt>
                <c:pt idx="11">
                  <c:v>Урмышлинская ООШ</c:v>
                </c:pt>
                <c:pt idx="12">
                  <c:v>Зай -Каратайская ООШ 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Старо - Кувакская СОШ</c:v>
                </c:pt>
                <c:pt idx="16">
                  <c:v>Сарабикуловская ООШ</c:v>
                </c:pt>
                <c:pt idx="17">
                  <c:v>Тимяшевская СОШ</c:v>
                </c:pt>
                <c:pt idx="18">
                  <c:v>Подлесная ООШ</c:v>
                </c:pt>
                <c:pt idx="19">
                  <c:v>Шугуровская СОШ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axId val="101332864"/>
        <c:axId val="101334400"/>
      </c:barChart>
      <c:catAx>
        <c:axId val="10133286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1334400"/>
        <c:crosses val="autoZero"/>
        <c:auto val="1"/>
        <c:lblAlgn val="ctr"/>
        <c:lblOffset val="100"/>
      </c:catAx>
      <c:valAx>
        <c:axId val="1013344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133286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7735832203482473E-2"/>
          <c:y val="8.8871575094239821E-4"/>
          <c:w val="0.93533311295216726"/>
          <c:h val="0.7136397533642038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№2</c:v>
                </c:pt>
                <c:pt idx="2">
                  <c:v>СОШ №7</c:v>
                </c:pt>
                <c:pt idx="3">
                  <c:v>СОШ №3</c:v>
                </c:pt>
                <c:pt idx="4">
                  <c:v>СОШ №4</c:v>
                </c:pt>
                <c:pt idx="5">
                  <c:v>Лицей №12</c:v>
                </c:pt>
                <c:pt idx="6">
                  <c:v>Гимназия №11</c:v>
                </c:pt>
                <c:pt idx="7">
                  <c:v>СОШ №5</c:v>
                </c:pt>
                <c:pt idx="8">
                  <c:v>СОШ №13</c:v>
                </c:pt>
                <c:pt idx="9">
                  <c:v>СОШ №10</c:v>
                </c:pt>
                <c:pt idx="10">
                  <c:v>СОШ №8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0.88</c:v>
                </c:pt>
                <c:pt idx="1">
                  <c:v>0.85000000000000064</c:v>
                </c:pt>
                <c:pt idx="2">
                  <c:v>0.82000000000000062</c:v>
                </c:pt>
                <c:pt idx="3">
                  <c:v>0.82000000000000062</c:v>
                </c:pt>
                <c:pt idx="4">
                  <c:v>0.81</c:v>
                </c:pt>
                <c:pt idx="5">
                  <c:v>0.81</c:v>
                </c:pt>
                <c:pt idx="6">
                  <c:v>0.79</c:v>
                </c:pt>
                <c:pt idx="7">
                  <c:v>0.76000000000000179</c:v>
                </c:pt>
                <c:pt idx="8">
                  <c:v>0.74000000000000155</c:v>
                </c:pt>
                <c:pt idx="9">
                  <c:v>0.69000000000000061</c:v>
                </c:pt>
                <c:pt idx="10">
                  <c:v>0.63000000000000178</c:v>
                </c:pt>
                <c:pt idx="11">
                  <c:v>0.42000000000000032</c:v>
                </c:pt>
              </c:numCache>
            </c:numRef>
          </c:val>
        </c:ser>
        <c:axId val="101514240"/>
        <c:axId val="101671680"/>
      </c:barChart>
      <c:catAx>
        <c:axId val="1015142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1671680"/>
        <c:crosses val="autoZero"/>
        <c:auto val="1"/>
        <c:lblAlgn val="ctr"/>
        <c:lblOffset val="100"/>
      </c:catAx>
      <c:valAx>
        <c:axId val="1016716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151424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Керлигачская ООШ</c:v>
                </c:pt>
                <c:pt idx="2">
                  <c:v>Ст – Иштерякская ООШ</c:v>
                </c:pt>
                <c:pt idx="3">
                  <c:v>СОШ им. Горького</c:v>
                </c:pt>
                <c:pt idx="4">
                  <c:v>Урдалинская ООШ</c:v>
                </c:pt>
                <c:pt idx="5">
                  <c:v>Сугушлинская ООШ</c:v>
                </c:pt>
                <c:pt idx="6">
                  <c:v>Зай -Каратайская ООШ </c:v>
                </c:pt>
                <c:pt idx="7">
                  <c:v>Н. -Чершелин. ш – дет. сад</c:v>
                </c:pt>
                <c:pt idx="8">
                  <c:v>Шугуровская СОШ </c:v>
                </c:pt>
                <c:pt idx="9">
                  <c:v>Н – Чершелинская ООШ</c:v>
                </c:pt>
                <c:pt idx="10">
                  <c:v>Тимяшевская СОШ</c:v>
                </c:pt>
                <c:pt idx="11">
                  <c:v>Н.Серёжкинская ООШ</c:v>
                </c:pt>
                <c:pt idx="12">
                  <c:v>Старо - Кувакская СОШ</c:v>
                </c:pt>
                <c:pt idx="13">
                  <c:v>Каркалинская ООШ</c:v>
                </c:pt>
                <c:pt idx="14">
                  <c:v>Федотовская ООШ</c:v>
                </c:pt>
                <c:pt idx="15">
                  <c:v>Сарабикуловская ООШ</c:v>
                </c:pt>
                <c:pt idx="16">
                  <c:v>Куакбашская ООШ</c:v>
                </c:pt>
                <c:pt idx="17">
                  <c:v>Ивановская ООШ</c:v>
                </c:pt>
                <c:pt idx="18">
                  <c:v>Подлесная ООШ</c:v>
                </c:pt>
                <c:pt idx="19">
                  <c:v>Ст-Письмянская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0.86000000000000065</c:v>
                </c:pt>
                <c:pt idx="7">
                  <c:v>0.8</c:v>
                </c:pt>
                <c:pt idx="8">
                  <c:v>0.79</c:v>
                </c:pt>
                <c:pt idx="9">
                  <c:v>0.78</c:v>
                </c:pt>
                <c:pt idx="10">
                  <c:v>0.78</c:v>
                </c:pt>
                <c:pt idx="11">
                  <c:v>0.75000000000000167</c:v>
                </c:pt>
                <c:pt idx="12">
                  <c:v>0.70000000000000062</c:v>
                </c:pt>
                <c:pt idx="13">
                  <c:v>0.66000000000000203</c:v>
                </c:pt>
                <c:pt idx="14">
                  <c:v>0.66000000000000203</c:v>
                </c:pt>
                <c:pt idx="15">
                  <c:v>0.60000000000000064</c:v>
                </c:pt>
                <c:pt idx="16">
                  <c:v>0.56999999999999995</c:v>
                </c:pt>
                <c:pt idx="17">
                  <c:v>0.5</c:v>
                </c:pt>
                <c:pt idx="18">
                  <c:v>0.5</c:v>
                </c:pt>
                <c:pt idx="19">
                  <c:v>0</c:v>
                </c:pt>
              </c:numCache>
            </c:numRef>
          </c:val>
        </c:ser>
        <c:dLbls>
          <c:showVal val="1"/>
        </c:dLbls>
        <c:axId val="101687680"/>
        <c:axId val="101689216"/>
      </c:barChart>
      <c:catAx>
        <c:axId val="10168768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1689216"/>
        <c:crosses val="autoZero"/>
        <c:auto val="1"/>
        <c:lblAlgn val="ctr"/>
        <c:lblOffset val="100"/>
      </c:catAx>
      <c:valAx>
        <c:axId val="10168921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168768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535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Подлесная ООШ</c:v>
                </c:pt>
                <c:pt idx="11">
                  <c:v>Каркалинская ООШ</c:v>
                </c:pt>
                <c:pt idx="12">
                  <c:v>Урмышлинская ООШ</c:v>
                </c:pt>
                <c:pt idx="13">
                  <c:v>Зай -Каратайская ООШ </c:v>
                </c:pt>
                <c:pt idx="14">
                  <c:v>Ивановская ООШ</c:v>
                </c:pt>
                <c:pt idx="15">
                  <c:v>Ст-Письмянская ООШ</c:v>
                </c:pt>
                <c:pt idx="16">
                  <c:v>Шугуровская СОШ</c:v>
                </c:pt>
                <c:pt idx="17">
                  <c:v>Тимяшевская СОШ</c:v>
                </c:pt>
                <c:pt idx="18">
                  <c:v>Старо - Кувакская СОШ</c:v>
                </c:pt>
                <c:pt idx="19">
                  <c:v>Сарабикуловская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0.8</c:v>
                </c:pt>
              </c:numCache>
            </c:numRef>
          </c:val>
        </c:ser>
        <c:axId val="68366720"/>
        <c:axId val="68368256"/>
      </c:barChart>
      <c:catAx>
        <c:axId val="6836672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8368256"/>
        <c:crosses val="autoZero"/>
        <c:auto val="1"/>
        <c:lblAlgn val="ctr"/>
        <c:lblOffset val="100"/>
      </c:catAx>
      <c:valAx>
        <c:axId val="6836825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836672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666930631823605E-2"/>
          <c:y val="8.8871575094240114E-4"/>
          <c:w val="0.93533311295216726"/>
          <c:h val="0.7136397533642031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№7</c:v>
                </c:pt>
                <c:pt idx="2">
                  <c:v>СОШ №5</c:v>
                </c:pt>
                <c:pt idx="3">
                  <c:v>СОШ №4</c:v>
                </c:pt>
                <c:pt idx="4">
                  <c:v>СОШ №13</c:v>
                </c:pt>
                <c:pt idx="5">
                  <c:v>СОШ №2</c:v>
                </c:pt>
                <c:pt idx="6">
                  <c:v>СОШ №6</c:v>
                </c:pt>
                <c:pt idx="7">
                  <c:v>Гимназия №11</c:v>
                </c:pt>
                <c:pt idx="8">
                  <c:v>СОШ №3</c:v>
                </c:pt>
                <c:pt idx="9">
                  <c:v>СОШ №10</c:v>
                </c:pt>
                <c:pt idx="10">
                  <c:v>СОШ №8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0.87000000000000166</c:v>
                </c:pt>
                <c:pt idx="1">
                  <c:v>0.83000000000000063</c:v>
                </c:pt>
                <c:pt idx="2">
                  <c:v>0.8</c:v>
                </c:pt>
                <c:pt idx="3">
                  <c:v>0.78</c:v>
                </c:pt>
                <c:pt idx="4">
                  <c:v>0.78</c:v>
                </c:pt>
                <c:pt idx="5">
                  <c:v>0.77000000000000191</c:v>
                </c:pt>
                <c:pt idx="6">
                  <c:v>0.7600000000000019</c:v>
                </c:pt>
                <c:pt idx="7">
                  <c:v>0.73000000000000065</c:v>
                </c:pt>
                <c:pt idx="8">
                  <c:v>0.67000000000000215</c:v>
                </c:pt>
                <c:pt idx="9">
                  <c:v>0.6400000000000019</c:v>
                </c:pt>
                <c:pt idx="10">
                  <c:v>0.61000000000000065</c:v>
                </c:pt>
                <c:pt idx="11">
                  <c:v>0.5</c:v>
                </c:pt>
              </c:numCache>
            </c:numRef>
          </c:val>
        </c:ser>
        <c:axId val="65693184"/>
        <c:axId val="65723776"/>
      </c:barChart>
      <c:catAx>
        <c:axId val="656931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5723776"/>
        <c:crosses val="autoZero"/>
        <c:auto val="1"/>
        <c:lblAlgn val="ctr"/>
        <c:lblOffset val="100"/>
      </c:catAx>
      <c:valAx>
        <c:axId val="657237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569318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Сугушлинская ООШ</c:v>
                </c:pt>
                <c:pt idx="2">
                  <c:v>Керлигачская ООШ</c:v>
                </c:pt>
                <c:pt idx="3">
                  <c:v>Н – Чершелинская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Старо - Кувакская СОШ</c:v>
                </c:pt>
                <c:pt idx="7">
                  <c:v>СОШ им. Горького</c:v>
                </c:pt>
                <c:pt idx="8">
                  <c:v>Шугуровская СОШ </c:v>
                </c:pt>
                <c:pt idx="9">
                  <c:v>Ст – Иштерякская ООШ</c:v>
                </c:pt>
                <c:pt idx="10">
                  <c:v>Н.Серёжкинская ООШ</c:v>
                </c:pt>
                <c:pt idx="11">
                  <c:v>Тимяшевская СОШ</c:v>
                </c:pt>
                <c:pt idx="12">
                  <c:v>Зай -Каратайская ООШ </c:v>
                </c:pt>
                <c:pt idx="13">
                  <c:v>Ст-Письмянская ООШ</c:v>
                </c:pt>
                <c:pt idx="14">
                  <c:v>Каркалинская ООШ</c:v>
                </c:pt>
                <c:pt idx="15">
                  <c:v>Федотовская ООШ</c:v>
                </c:pt>
                <c:pt idx="16">
                  <c:v>Н. -Чершелин. ш – дет. сад</c:v>
                </c:pt>
                <c:pt idx="17">
                  <c:v>Сарабикуловская ООШ</c:v>
                </c:pt>
                <c:pt idx="18">
                  <c:v>Ивановская ООШ</c:v>
                </c:pt>
                <c:pt idx="19">
                  <c:v>Подлесная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0.86000000000000065</c:v>
                </c:pt>
                <c:pt idx="6">
                  <c:v>0.8</c:v>
                </c:pt>
                <c:pt idx="7">
                  <c:v>0.8</c:v>
                </c:pt>
                <c:pt idx="8">
                  <c:v>0.79</c:v>
                </c:pt>
                <c:pt idx="9">
                  <c:v>0.75000000000000178</c:v>
                </c:pt>
                <c:pt idx="10">
                  <c:v>0.75000000000000178</c:v>
                </c:pt>
                <c:pt idx="11">
                  <c:v>0.71000000000000063</c:v>
                </c:pt>
                <c:pt idx="12">
                  <c:v>0.67000000000000215</c:v>
                </c:pt>
                <c:pt idx="13">
                  <c:v>0.67000000000000215</c:v>
                </c:pt>
                <c:pt idx="14">
                  <c:v>0.66000000000000214</c:v>
                </c:pt>
                <c:pt idx="15">
                  <c:v>0.66000000000000214</c:v>
                </c:pt>
                <c:pt idx="16">
                  <c:v>0.60000000000000064</c:v>
                </c:pt>
                <c:pt idx="17">
                  <c:v>0.60000000000000064</c:v>
                </c:pt>
                <c:pt idx="18">
                  <c:v>0.5</c:v>
                </c:pt>
                <c:pt idx="19">
                  <c:v>0.5</c:v>
                </c:pt>
              </c:numCache>
            </c:numRef>
          </c:val>
        </c:ser>
        <c:dLbls>
          <c:showVal val="1"/>
        </c:dLbls>
        <c:axId val="74806784"/>
        <c:axId val="74808320"/>
      </c:barChart>
      <c:catAx>
        <c:axId val="7480678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4808320"/>
        <c:crosses val="autoZero"/>
        <c:auto val="1"/>
        <c:lblAlgn val="ctr"/>
        <c:lblOffset val="100"/>
      </c:catAx>
      <c:valAx>
        <c:axId val="7480832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480678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№8</c:v>
                </c:pt>
                <c:pt idx="1">
                  <c:v>СОШ №3</c:v>
                </c:pt>
                <c:pt idx="2">
                  <c:v>СОШ №6</c:v>
                </c:pt>
                <c:pt idx="3">
                  <c:v>Лицей №12</c:v>
                </c:pt>
                <c:pt idx="4">
                  <c:v>СОШ №2</c:v>
                </c:pt>
                <c:pt idx="5">
                  <c:v>СОШ №10</c:v>
                </c:pt>
                <c:pt idx="6">
                  <c:v>СОШ №7</c:v>
                </c:pt>
                <c:pt idx="7">
                  <c:v>СОШ №13</c:v>
                </c:pt>
                <c:pt idx="8">
                  <c:v>Гимназия №11</c:v>
                </c:pt>
                <c:pt idx="9">
                  <c:v>СОШ №5</c:v>
                </c:pt>
                <c:pt idx="10">
                  <c:v>ООШ №1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0.97000000000000064</c:v>
                </c:pt>
              </c:numCache>
            </c:numRef>
          </c:val>
        </c:ser>
        <c:axId val="68459904"/>
        <c:axId val="68470272"/>
      </c:barChart>
      <c:catAx>
        <c:axId val="68459904"/>
        <c:scaling>
          <c:orientation val="minMax"/>
        </c:scaling>
        <c:axPos val="b"/>
        <c:tickLblPos val="nextTo"/>
        <c:crossAx val="68470272"/>
        <c:crosses val="autoZero"/>
        <c:auto val="1"/>
        <c:lblAlgn val="ctr"/>
        <c:lblOffset val="100"/>
      </c:catAx>
      <c:valAx>
        <c:axId val="684702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84599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546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Каркалинская ООШ</c:v>
                </c:pt>
                <c:pt idx="11">
                  <c:v>Урмышлинская ООШ</c:v>
                </c:pt>
                <c:pt idx="12">
                  <c:v>Зай -Каратайская ООШ 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Старо - Кувакская СОШ</c:v>
                </c:pt>
                <c:pt idx="16">
                  <c:v>Сарабикуловская ООШ</c:v>
                </c:pt>
                <c:pt idx="17">
                  <c:v>Подлесная ООШ</c:v>
                </c:pt>
                <c:pt idx="18">
                  <c:v>Шугуровская СОШ</c:v>
                </c:pt>
                <c:pt idx="19">
                  <c:v>Тимяшевская СОШ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axId val="84011264"/>
        <c:axId val="84021248"/>
      </c:barChart>
      <c:catAx>
        <c:axId val="8401126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4021248"/>
        <c:crosses val="autoZero"/>
        <c:auto val="1"/>
        <c:lblAlgn val="ctr"/>
        <c:lblOffset val="100"/>
      </c:catAx>
      <c:valAx>
        <c:axId val="8402124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01126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7735832203482473E-2"/>
          <c:y val="8.8871575094239864E-4"/>
          <c:w val="0.93533311295216726"/>
          <c:h val="0.713639753364203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№5</c:v>
                </c:pt>
                <c:pt idx="1">
                  <c:v>СОШ №7</c:v>
                </c:pt>
                <c:pt idx="2">
                  <c:v>СОШ №2</c:v>
                </c:pt>
                <c:pt idx="3">
                  <c:v>СОШ №6</c:v>
                </c:pt>
                <c:pt idx="4">
                  <c:v>Лицей №12</c:v>
                </c:pt>
                <c:pt idx="5">
                  <c:v>Гимназия №11</c:v>
                </c:pt>
                <c:pt idx="6">
                  <c:v>СОШ №4</c:v>
                </c:pt>
                <c:pt idx="7">
                  <c:v>ООШ №1</c:v>
                </c:pt>
                <c:pt idx="8">
                  <c:v>СОШ №8</c:v>
                </c:pt>
                <c:pt idx="9">
                  <c:v>СОШ №13</c:v>
                </c:pt>
                <c:pt idx="10">
                  <c:v>СОШ №3</c:v>
                </c:pt>
                <c:pt idx="11">
                  <c:v>СОШ №10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0.84000000000000064</c:v>
                </c:pt>
                <c:pt idx="1">
                  <c:v>0.83000000000000063</c:v>
                </c:pt>
                <c:pt idx="2">
                  <c:v>0.8</c:v>
                </c:pt>
                <c:pt idx="3">
                  <c:v>0.7600000000000019</c:v>
                </c:pt>
                <c:pt idx="4">
                  <c:v>0.75000000000000178</c:v>
                </c:pt>
                <c:pt idx="5">
                  <c:v>0.75000000000000178</c:v>
                </c:pt>
                <c:pt idx="6">
                  <c:v>0.73000000000000065</c:v>
                </c:pt>
                <c:pt idx="7">
                  <c:v>0.70000000000000062</c:v>
                </c:pt>
                <c:pt idx="8">
                  <c:v>0.69000000000000061</c:v>
                </c:pt>
                <c:pt idx="9">
                  <c:v>0.67000000000000215</c:v>
                </c:pt>
                <c:pt idx="10">
                  <c:v>0.65000000000000202</c:v>
                </c:pt>
                <c:pt idx="11">
                  <c:v>0.6400000000000019</c:v>
                </c:pt>
              </c:numCache>
            </c:numRef>
          </c:val>
        </c:ser>
        <c:axId val="84190720"/>
        <c:axId val="84192256"/>
      </c:barChart>
      <c:catAx>
        <c:axId val="841907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192256"/>
        <c:crosses val="autoZero"/>
        <c:auto val="1"/>
        <c:lblAlgn val="ctr"/>
        <c:lblOffset val="100"/>
      </c:catAx>
      <c:valAx>
        <c:axId val="8419225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19072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Керлигачская ООШ</c:v>
                </c:pt>
                <c:pt idx="2">
                  <c:v>Сугушлинская ООШ</c:v>
                </c:pt>
                <c:pt idx="3">
                  <c:v>Ст – Иштерякская ООШ</c:v>
                </c:pt>
                <c:pt idx="4">
                  <c:v>Н.Серёжкинская ООШ</c:v>
                </c:pt>
                <c:pt idx="5">
                  <c:v>Н – Чершелинская ООШ</c:v>
                </c:pt>
                <c:pt idx="6">
                  <c:v>Старо - Кувакская СОШ</c:v>
                </c:pt>
                <c:pt idx="7">
                  <c:v>Урдалинская ООШ</c:v>
                </c:pt>
                <c:pt idx="8">
                  <c:v>СОШ им. Горького</c:v>
                </c:pt>
                <c:pt idx="9">
                  <c:v>Подлесная ООШ</c:v>
                </c:pt>
                <c:pt idx="10">
                  <c:v>Тимяшевская СОШ</c:v>
                </c:pt>
                <c:pt idx="11">
                  <c:v>Федотовская ООШ</c:v>
                </c:pt>
                <c:pt idx="12">
                  <c:v>Ст-Письмянская ООШ</c:v>
                </c:pt>
                <c:pt idx="13">
                  <c:v>Каркалинская ООШ</c:v>
                </c:pt>
                <c:pt idx="14">
                  <c:v>Шугуровская СОШ </c:v>
                </c:pt>
                <c:pt idx="15">
                  <c:v>Н. -Чершелин. ш – дет. сад</c:v>
                </c:pt>
                <c:pt idx="16">
                  <c:v>Сарабикуловская ООШ</c:v>
                </c:pt>
                <c:pt idx="17">
                  <c:v>Зай -Каратайская ООШ </c:v>
                </c:pt>
                <c:pt idx="18">
                  <c:v>Ивановская ООШ</c:v>
                </c:pt>
                <c:pt idx="19">
                  <c:v>Куакбашская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0.89</c:v>
                </c:pt>
                <c:pt idx="6">
                  <c:v>0.8</c:v>
                </c:pt>
                <c:pt idx="7">
                  <c:v>0.8</c:v>
                </c:pt>
                <c:pt idx="8">
                  <c:v>0.8</c:v>
                </c:pt>
                <c:pt idx="9">
                  <c:v>0.75000000000000178</c:v>
                </c:pt>
                <c:pt idx="10">
                  <c:v>0.71000000000000063</c:v>
                </c:pt>
                <c:pt idx="11">
                  <c:v>0.67000000000000215</c:v>
                </c:pt>
                <c:pt idx="12">
                  <c:v>0.66000000000000214</c:v>
                </c:pt>
                <c:pt idx="13">
                  <c:v>0.66000000000000214</c:v>
                </c:pt>
                <c:pt idx="14">
                  <c:v>0.66000000000000214</c:v>
                </c:pt>
                <c:pt idx="15">
                  <c:v>0.60000000000000064</c:v>
                </c:pt>
                <c:pt idx="16">
                  <c:v>0.60000000000000064</c:v>
                </c:pt>
                <c:pt idx="17">
                  <c:v>0.56999999999999995</c:v>
                </c:pt>
                <c:pt idx="18">
                  <c:v>0.5</c:v>
                </c:pt>
                <c:pt idx="19">
                  <c:v>0.43000000000000038</c:v>
                </c:pt>
              </c:numCache>
            </c:numRef>
          </c:val>
        </c:ser>
        <c:dLbls>
          <c:showVal val="1"/>
        </c:dLbls>
        <c:axId val="84167296"/>
        <c:axId val="84406656"/>
      </c:barChart>
      <c:catAx>
        <c:axId val="8416729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4406656"/>
        <c:crosses val="autoZero"/>
        <c:auto val="1"/>
        <c:lblAlgn val="ctr"/>
        <c:lblOffset val="100"/>
      </c:catAx>
      <c:valAx>
        <c:axId val="8440665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16729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№2</c:v>
                </c:pt>
                <c:pt idx="2">
                  <c:v>Лицей №12</c:v>
                </c:pt>
                <c:pt idx="3">
                  <c:v>СОШ №8</c:v>
                </c:pt>
                <c:pt idx="4">
                  <c:v>СОШ №13</c:v>
                </c:pt>
                <c:pt idx="5">
                  <c:v>СОШ №7</c:v>
                </c:pt>
                <c:pt idx="6">
                  <c:v>ООШ №1</c:v>
                </c:pt>
                <c:pt idx="7">
                  <c:v>СОШ №3</c:v>
                </c:pt>
                <c:pt idx="8">
                  <c:v>СОШ №10</c:v>
                </c:pt>
                <c:pt idx="9">
                  <c:v>Гимназия №11</c:v>
                </c:pt>
                <c:pt idx="10">
                  <c:v>СОШ №5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0.97000000000000064</c:v>
                </c:pt>
              </c:numCache>
            </c:numRef>
          </c:val>
        </c:ser>
        <c:axId val="98614272"/>
        <c:axId val="100664448"/>
      </c:barChart>
      <c:catAx>
        <c:axId val="98614272"/>
        <c:scaling>
          <c:orientation val="minMax"/>
        </c:scaling>
        <c:axPos val="b"/>
        <c:tickLblPos val="nextTo"/>
        <c:crossAx val="100664448"/>
        <c:crosses val="autoZero"/>
        <c:auto val="1"/>
        <c:lblAlgn val="ctr"/>
        <c:lblOffset val="100"/>
      </c:catAx>
      <c:valAx>
        <c:axId val="10066444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86142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–76%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–75%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0.00056</cdr:x>
      <cdr:y>0.04399</cdr:y>
    </cdr:from>
    <cdr:to>
      <cdr:x>0.16062</cdr:x>
      <cdr:y>0.1198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4723" y="214321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–78%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Всероссийских проверочных работ  по предметам  учащихся 4 классов за 2016-2017 учебный год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Выполнение заданий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(в % от числа участников)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9" y="1571612"/>
          <a:ext cx="7715303" cy="3172022"/>
        </p:xfrm>
        <a:graphic>
          <a:graphicData uri="http://schemas.openxmlformats.org/drawingml/2006/table">
            <a:tbl>
              <a:tblPr/>
              <a:tblGrid>
                <a:gridCol w="71437"/>
                <a:gridCol w="71438"/>
                <a:gridCol w="1428761"/>
                <a:gridCol w="357190"/>
                <a:gridCol w="357190"/>
                <a:gridCol w="357190"/>
                <a:gridCol w="396564"/>
                <a:gridCol w="389254"/>
                <a:gridCol w="428628"/>
                <a:gridCol w="428628"/>
                <a:gridCol w="428628"/>
                <a:gridCol w="428628"/>
                <a:gridCol w="500066"/>
                <a:gridCol w="428628"/>
                <a:gridCol w="500066"/>
                <a:gridCol w="571504"/>
                <a:gridCol w="571503"/>
              </a:tblGrid>
              <a:tr h="928694">
                <a:tc rowSpan="2" gridSpan="3"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5(1)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5(2)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6(1)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6(2)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9(1)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9(2)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10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1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621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MS Sans Serif"/>
                      </a:endParaRPr>
                    </a:p>
                  </a:txBody>
                  <a:tcPr marL="9525" marR="95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Республика Татарстан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89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95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79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67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000000"/>
                        </a:solidFill>
                        <a:latin typeface="MS Sans Serif"/>
                        <a:ea typeface="Times New Roman"/>
                        <a:cs typeface="MS Sans Serif"/>
                      </a:endParaRPr>
                    </a:p>
                  </a:txBody>
                  <a:tcPr marL="9525" marR="95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Лениногорский муниципальный район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96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91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94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1.Результаты ВПР по математике в 4  классах считать удовлетворительными,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показатели успеваемости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недостаточными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 проверочных работ по математике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до сентября).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0166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792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780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(98,5%)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- 179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( 23%)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- 407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(52%)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- 193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(24%)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 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(0,1%)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99,9%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75%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3,9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357290" y="1928802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428736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214422"/>
            <a:ext cx="140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75%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214554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Таблица результатов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071546"/>
          <a:ext cx="7858180" cy="5277074"/>
        </p:xfrm>
        <a:graphic>
          <a:graphicData uri="http://schemas.openxmlformats.org/drawingml/2006/table">
            <a:tbl>
              <a:tblPr/>
              <a:tblGrid>
                <a:gridCol w="1928826"/>
                <a:gridCol w="875675"/>
                <a:gridCol w="531495"/>
                <a:gridCol w="532130"/>
                <a:gridCol w="521335"/>
                <a:gridCol w="501015"/>
                <a:gridCol w="553085"/>
                <a:gridCol w="634365"/>
                <a:gridCol w="922998"/>
                <a:gridCol w="857256"/>
              </a:tblGrid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"5"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"4"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"3"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"2"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№10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№11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№12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6828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Таблица результатов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714356"/>
          <a:ext cx="7858180" cy="5918836"/>
        </p:xfrm>
        <a:graphic>
          <a:graphicData uri="http://schemas.openxmlformats.org/drawingml/2006/table">
            <a:tbl>
              <a:tblPr/>
              <a:tblGrid>
                <a:gridCol w="2357454"/>
                <a:gridCol w="642942"/>
                <a:gridCol w="697403"/>
                <a:gridCol w="517043"/>
                <a:gridCol w="428628"/>
                <a:gridCol w="428628"/>
                <a:gridCol w="428628"/>
                <a:gridCol w="785818"/>
                <a:gridCol w="928694"/>
                <a:gridCol w="642942"/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"2"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3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 СОШ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 СОШ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3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89%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3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3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Новочершелинская НШДС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792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778 (98%)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277(36%)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314 (40%)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184 (23,7%)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3(0,3 %)                       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99,7%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76%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4,1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285728"/>
          <a:ext cx="7715304" cy="6583680"/>
        </p:xfrm>
        <a:graphic>
          <a:graphicData uri="http://schemas.openxmlformats.org/drawingml/2006/table">
            <a:tbl>
              <a:tblPr/>
              <a:tblGrid>
                <a:gridCol w="1000132"/>
                <a:gridCol w="5286412"/>
                <a:gridCol w="1428760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задания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Допущенные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ошибки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Кол-во учащихся /  %</a:t>
                      </a:r>
                      <a:endParaRPr lang="ru-RU" sz="16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К1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1К2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3(1)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3(2)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-безударные гласные в корне слов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-проверяемые звонкие и глухие согласные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 пропуск, замена букв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-перенос слов  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 прочие ошибки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92%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88%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-определение однородных членов предложения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-определение главных членов предложения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-отсутствие указания частей речи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-поставили неправильно ударения над ударными гласными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-при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частичн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ом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фонетическо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анализ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</a:t>
                      </a:r>
                      <a:r>
                        <a:rPr lang="ru-RU" sz="16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определена </a:t>
                      </a:r>
                      <a:r>
                        <a:rPr lang="en-US" sz="16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основная</a:t>
                      </a: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мысль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-в составлении плана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-вопрос не относится к содержанию текста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12(1)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объяснен</a:t>
                      </a:r>
                      <a:r>
                        <a:rPr lang="ru-RU" sz="16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ие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значени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слов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2(2)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-подбор</a:t>
                      </a:r>
                      <a:r>
                        <a:rPr lang="ru-RU" sz="16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синоним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к данному слову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3(1)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морфемный разбор слова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3(2)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-определение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морфологических признаков имени существительного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-определение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морфологических признаков имени прилагательного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82%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5(1)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-нахождение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глаголов в предложении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(2)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-неправильно истолковано выражение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контексте представленной ситуации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85728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Выполнение заданий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(в % от числа участников)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071547"/>
          <a:ext cx="7558267" cy="3593998"/>
        </p:xfrm>
        <a:graphic>
          <a:graphicData uri="http://schemas.openxmlformats.org/drawingml/2006/table">
            <a:tbl>
              <a:tblPr/>
              <a:tblGrid>
                <a:gridCol w="71438"/>
                <a:gridCol w="71438"/>
                <a:gridCol w="928694"/>
                <a:gridCol w="357190"/>
                <a:gridCol w="428628"/>
                <a:gridCol w="285752"/>
                <a:gridCol w="428628"/>
                <a:gridCol w="428628"/>
                <a:gridCol w="286291"/>
                <a:gridCol w="285213"/>
                <a:gridCol w="214314"/>
                <a:gridCol w="214314"/>
                <a:gridCol w="285752"/>
                <a:gridCol w="285752"/>
                <a:gridCol w="214314"/>
                <a:gridCol w="285752"/>
                <a:gridCol w="500066"/>
                <a:gridCol w="285752"/>
                <a:gridCol w="357190"/>
                <a:gridCol w="357190"/>
                <a:gridCol w="266858"/>
                <a:gridCol w="357190"/>
                <a:gridCol w="304646"/>
                <a:gridCol w="57277"/>
              </a:tblGrid>
              <a:tr h="1214445">
                <a:tc rowSpan="2" gridSpan="3"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1K1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1K2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3(1)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3(2)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12(1)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12(2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                                                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13(1)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13(2)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15(1)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15(2)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088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603">
                <a:tc gridSpan="2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72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MS Sans Serif"/>
                        <a:ea typeface="Times New Roman"/>
                        <a:cs typeface="MS Sans Serif"/>
                      </a:endParaRPr>
                    </a:p>
                  </a:txBody>
                  <a:tcPr marL="7142" marR="714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Республика Татарстан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82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8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Лениногорский муниципальный район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" cy="314325"/>
          </a:xfrm>
          <a:prstGeom prst="rect">
            <a:avLst/>
          </a:prstGeom>
          <a:noFill/>
        </p:spPr>
      </p:pic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ВПР по русскому языку в 4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ВПР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до сентября)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endParaRPr lang="ru-RU" sz="1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r>
              <a:rPr lang="ru-RU" sz="1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792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778 (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98,2%)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-  148 (19%)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  459 (58,9%)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  170 (22%)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(0,1%)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99,9%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–78% 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4,1    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185736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43010" y="121442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214422"/>
            <a:ext cx="140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78%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642918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714348" y="1928802"/>
            <a:ext cx="842965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9684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642918"/>
          <a:ext cx="7756550" cy="6141363"/>
        </p:xfrm>
        <a:graphic>
          <a:graphicData uri="http://schemas.openxmlformats.org/drawingml/2006/table">
            <a:tbl>
              <a:tblPr/>
              <a:tblGrid>
                <a:gridCol w="1928826"/>
                <a:gridCol w="785818"/>
                <a:gridCol w="714380"/>
                <a:gridCol w="714380"/>
                <a:gridCol w="644356"/>
                <a:gridCol w="538858"/>
                <a:gridCol w="449471"/>
                <a:gridCol w="628879"/>
                <a:gridCol w="722703"/>
                <a:gridCol w="628879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37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33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7143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642918"/>
          <a:ext cx="7858180" cy="6159922"/>
        </p:xfrm>
        <a:graphic>
          <a:graphicData uri="http://schemas.openxmlformats.org/drawingml/2006/table">
            <a:tbl>
              <a:tblPr/>
              <a:tblGrid>
                <a:gridCol w="2357454"/>
                <a:gridCol w="714380"/>
                <a:gridCol w="642942"/>
                <a:gridCol w="571504"/>
                <a:gridCol w="500066"/>
                <a:gridCol w="571504"/>
                <a:gridCol w="500066"/>
                <a:gridCol w="642942"/>
                <a:gridCol w="714380"/>
                <a:gridCol w="642942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0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4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4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0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0"/>
          <a:ext cx="7401266" cy="6895846"/>
        </p:xfrm>
        <a:graphic>
          <a:graphicData uri="http://schemas.openxmlformats.org/drawingml/2006/table">
            <a:tbl>
              <a:tblPr/>
              <a:tblGrid>
                <a:gridCol w="785818"/>
                <a:gridCol w="5438158"/>
                <a:gridCol w="1177290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задания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Допущенные ошибки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ahoma"/>
                        </a:rPr>
                        <a:t>Кол-во учащихся /  %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-перепутали  название соответствующего материала  с названием предмета;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92%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-написали неверное утверждение о погоде;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</a:rPr>
                        <a:t>70%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3(1)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3(2)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3(3)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ru-RU" sz="1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kumimoji="0" lang="ru-RU" sz="1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обозначение </a:t>
                      </a:r>
                      <a:r>
                        <a:rPr kumimoji="0" lang="ru-RU" sz="1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материков (природных зон)</a:t>
                      </a:r>
                    </a:p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-записать название животных изображенных на фотографии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kumimoji="0" lang="ru-RU" sz="1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запись места </a:t>
                      </a:r>
                      <a:r>
                        <a:rPr kumimoji="0" lang="ru-RU" sz="1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обитания животных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69%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95%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69%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установлении причинно-следственных связей;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98%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9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использовании знаний о строении и функционировании организма человека в целом;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86%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6(1)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6(2)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6(3)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различении  в описании опыта его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цель;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-вывод;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-описание</a:t>
                      </a: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опыта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76%,</a:t>
                      </a:r>
                      <a:r>
                        <a:rPr lang="ru-RU" sz="16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45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%,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29%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7(1)</a:t>
                      </a:r>
                      <a:r>
                        <a:rPr lang="ru-RU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7(2)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 переводе информации из условнографической формы в текстовую;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 85%,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79%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-умение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ориентироваться в мире профессий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при 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строении речевого высказывания в письменной форме;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57%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-овладение основами логического и алгоритмического мышления;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62%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10(1)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10(2)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10(3)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-название региона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-столица региона 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чем известен твой регион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86%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86%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50%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Выполнение заданий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(в % от числа участников)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9" y="1357299"/>
          <a:ext cx="7123790" cy="3624561"/>
        </p:xfrm>
        <a:graphic>
          <a:graphicData uri="http://schemas.openxmlformats.org/drawingml/2006/table">
            <a:tbl>
              <a:tblPr/>
              <a:tblGrid>
                <a:gridCol w="71437"/>
                <a:gridCol w="71438"/>
                <a:gridCol w="1357322"/>
                <a:gridCol w="285752"/>
                <a:gridCol w="357190"/>
                <a:gridCol w="357190"/>
                <a:gridCol w="337944"/>
                <a:gridCol w="351696"/>
                <a:gridCol w="214314"/>
                <a:gridCol w="285752"/>
                <a:gridCol w="285752"/>
                <a:gridCol w="357190"/>
                <a:gridCol w="285752"/>
                <a:gridCol w="357190"/>
                <a:gridCol w="461760"/>
                <a:gridCol w="288687"/>
                <a:gridCol w="274425"/>
                <a:gridCol w="129493"/>
                <a:gridCol w="464179"/>
                <a:gridCol w="477899"/>
                <a:gridCol w="51428"/>
              </a:tblGrid>
              <a:tr h="785817">
                <a:tc rowSpan="2" gridSpan="3"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3(1)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3(2)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3(3)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6(1)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6(2)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6(3)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7(1)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7(2)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10(1-2)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10(3)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3102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701">
                <a:tc gridSpan="2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540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MS Sans Serif"/>
                        <a:ea typeface="Times New Roman"/>
                        <a:cs typeface="MS Sans Serif"/>
                      </a:endParaRPr>
                    </a:p>
                  </a:txBody>
                  <a:tcPr marL="7142" marR="714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Республика Татарстан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94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96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79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61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47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MS Sans Serif"/>
                        <a:ea typeface="Times New Roman"/>
                        <a:cs typeface="MS Sans Serif"/>
                      </a:endParaRPr>
                    </a:p>
                  </a:txBody>
                  <a:tcPr marL="7142" marR="714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Лениногорский муниципальный район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95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79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142" marR="71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" cy="31432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i="1" dirty="0" smtClean="0">
                <a:solidFill>
                  <a:srgbClr val="0070C0"/>
                </a:solidFill>
              </a:rPr>
              <a:t> :  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ВПР по окружающему миру в  4   классах  считать удовлетворительными, показатели успеваемости недостаточными.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ВПР по окружающему миру и  запланировать систему мер, направленных на улучшение и стабилизацию результатов учащихся  к концу 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(срок: до сентября)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1500174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76%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642910" y="2214554"/>
            <a:ext cx="8501090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25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928671"/>
          <a:ext cx="7786742" cy="5690429"/>
        </p:xfrm>
        <a:graphic>
          <a:graphicData uri="http://schemas.openxmlformats.org/drawingml/2006/table">
            <a:tbl>
              <a:tblPr/>
              <a:tblGrid>
                <a:gridCol w="1785950"/>
                <a:gridCol w="785818"/>
                <a:gridCol w="714380"/>
                <a:gridCol w="642942"/>
                <a:gridCol w="642942"/>
                <a:gridCol w="677218"/>
                <a:gridCol w="540385"/>
                <a:gridCol w="629920"/>
                <a:gridCol w="724245"/>
                <a:gridCol w="642942"/>
              </a:tblGrid>
              <a:tr h="6429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785794"/>
          <a:ext cx="7786742" cy="5769846"/>
        </p:xfrm>
        <a:graphic>
          <a:graphicData uri="http://schemas.openxmlformats.org/drawingml/2006/table">
            <a:tbl>
              <a:tblPr/>
              <a:tblGrid>
                <a:gridCol w="2214578"/>
                <a:gridCol w="785818"/>
                <a:gridCol w="642942"/>
                <a:gridCol w="571504"/>
                <a:gridCol w="571504"/>
                <a:gridCol w="571504"/>
                <a:gridCol w="500066"/>
                <a:gridCol w="571504"/>
                <a:gridCol w="714380"/>
                <a:gridCol w="642942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НШДС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9" y="71414"/>
          <a:ext cx="8072494" cy="6757340"/>
        </p:xfrm>
        <a:graphic>
          <a:graphicData uri="http://schemas.openxmlformats.org/drawingml/2006/table">
            <a:tbl>
              <a:tblPr/>
              <a:tblGrid>
                <a:gridCol w="857256"/>
                <a:gridCol w="5357850"/>
                <a:gridCol w="1857388"/>
              </a:tblGrid>
              <a:tr h="500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задания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Допущенные ошибки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учащихся /  %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выполнении арифметических действий с числами и числовыми выражениями (устно выполнить сложение, вычитание);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вычислении значения числового выражения (содержащего два- три арифметических действия, со скобками и без скобок);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при решении арифметическим способом ( в одно - два действия) учебные задачи, связанные с повседневной жизнью;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установлении зависимости между величинами(времени),представленными в задаче;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66%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69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5(1)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5(2)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при построении геометрических фигур с заданными измерениями  (отрезок, квадрат, прямоугольник);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вычислении периметра прямоугольника и квадрата, площади прямоугольника и квадрата;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91%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 (1)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6(2)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</a:t>
                      </a: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чтении несложных готовых таблиц;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при сравнении и обобщении информации из таблицы;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94%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75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</a:t>
                      </a: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выполнении письменно действия с многозначными числами 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(сложение, вычитание, умножение и деление на однозначное, двузначное числа в пределах 100 000) с использованием таблиц сложения и умножения чисел, алгоритмов письменных арифметических действий;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при решении текстовых задач;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64%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5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9(1)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9(2)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интерпретировании информации, полученную при проведении несложных исследований (объяснять, сравнивать и обобщать данные, делать выводы и прогнозы);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12%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3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описывании  взаимного расположения предметов в пространстве и на плоскости;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64%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65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-при решении задачи (овладение основами логического и алгоритмического мышления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);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13%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069" marR="62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4789</TotalTime>
  <Words>2796</Words>
  <Application>Microsoft Office PowerPoint</Application>
  <PresentationFormat>Экран (4:3)</PresentationFormat>
  <Paragraphs>1568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Солнцестояние</vt:lpstr>
      <vt:lpstr>                                     Результаты Всероссийских проверочных работ  по предметам  учащихся 4 классов за 2016-2017 учебный год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     Таблица с результатами</vt:lpstr>
      <vt:lpstr>               Таблица с результатами</vt:lpstr>
      <vt:lpstr>Слайд 9</vt:lpstr>
      <vt:lpstr>                Выполнение заданий                (в % от числа участников)</vt:lpstr>
      <vt:lpstr>   Выводы:</vt:lpstr>
      <vt:lpstr>Слайд 12</vt:lpstr>
      <vt:lpstr>               Русский язык 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Таблица результатов</vt:lpstr>
      <vt:lpstr>            Таблица результатов</vt:lpstr>
      <vt:lpstr>Слайд 20</vt:lpstr>
      <vt:lpstr>Выполнение заданий (в % от числа участников) </vt:lpstr>
      <vt:lpstr>   Выводы:</vt:lpstr>
      <vt:lpstr>Слайд 23</vt:lpstr>
      <vt:lpstr>Слайд 24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  Таблица с результатами</vt:lpstr>
      <vt:lpstr>                   Таблица с результатами</vt:lpstr>
      <vt:lpstr>Слайд 31</vt:lpstr>
      <vt:lpstr>               Выполнение заданий              (в % от числа участников) </vt:lpstr>
      <vt:lpstr>  Выводы :  </vt:lpstr>
      <vt:lpstr>Слайд 34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673</cp:revision>
  <dcterms:created xsi:type="dcterms:W3CDTF">2012-12-17T07:09:56Z</dcterms:created>
  <dcterms:modified xsi:type="dcterms:W3CDTF">2017-05-22T17:19:48Z</dcterms:modified>
</cp:coreProperties>
</file>